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79" r:id="rId2"/>
    <p:sldId id="278" r:id="rId3"/>
    <p:sldId id="273" r:id="rId4"/>
    <p:sldId id="259" r:id="rId5"/>
    <p:sldId id="261" r:id="rId6"/>
    <p:sldId id="265" r:id="rId7"/>
    <p:sldId id="266" r:id="rId8"/>
    <p:sldId id="262" r:id="rId9"/>
    <p:sldId id="263" r:id="rId10"/>
    <p:sldId id="264" r:id="rId11"/>
    <p:sldId id="272" r:id="rId12"/>
    <p:sldId id="268" r:id="rId13"/>
    <p:sldId id="269" r:id="rId14"/>
    <p:sldId id="271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057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B4DC90-A110-4880-8ACC-D1400E1D5EEC}" type="datetimeFigureOut">
              <a:rPr lang="en-US" smtClean="0"/>
              <a:pPr/>
              <a:t>1/22/2020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D10DA59-E0B8-4B76-9732-8FF0954377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905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UNIT-2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TOPIC- </a:t>
            </a:r>
            <a:r>
              <a:rPr lang="en-US" dirty="0" smtClean="0"/>
              <a:t>motivation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B.Com</a:t>
            </a:r>
            <a:r>
              <a:rPr lang="en-US" dirty="0" smtClean="0"/>
              <a:t>. (2</a:t>
            </a:r>
            <a:r>
              <a:rPr lang="en-US" baseline="30000" dirty="0" smtClean="0"/>
              <a:t>nd</a:t>
            </a:r>
            <a:r>
              <a:rPr lang="en-US" dirty="0" smtClean="0"/>
              <a:t> sem.)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124200"/>
            <a:ext cx="7696200" cy="30178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b="1" dirty="0" smtClean="0"/>
              <a:t>Presented by:</a:t>
            </a:r>
          </a:p>
          <a:p>
            <a:pPr algn="ctr">
              <a:buFont typeface="Wingdings" pitchFamily="2" charset="2"/>
              <a:buNone/>
            </a:pPr>
            <a:r>
              <a:rPr lang="en-US" dirty="0" smtClean="0"/>
              <a:t>Aakansha Dahiya</a:t>
            </a:r>
          </a:p>
          <a:p>
            <a:pPr algn="ctr">
              <a:buFont typeface="Wingdings" pitchFamily="2" charset="2"/>
              <a:buNone/>
            </a:pPr>
            <a:r>
              <a:rPr lang="en-US" dirty="0" smtClean="0"/>
              <a:t>Assistant Professor</a:t>
            </a:r>
          </a:p>
          <a:p>
            <a:pPr algn="ctr">
              <a:buFont typeface="Wingdings" pitchFamily="2" charset="2"/>
              <a:buNone/>
            </a:pPr>
            <a:r>
              <a:rPr lang="en-US" dirty="0" err="1" smtClean="0"/>
              <a:t>Kanya</a:t>
            </a:r>
            <a:r>
              <a:rPr lang="en-US" dirty="0" smtClean="0"/>
              <a:t> </a:t>
            </a:r>
            <a:r>
              <a:rPr lang="en-US" dirty="0" err="1" smtClean="0"/>
              <a:t>Mahavidyalaya</a:t>
            </a:r>
            <a:r>
              <a:rPr lang="en-US" dirty="0" smtClean="0"/>
              <a:t>, Kharkhoda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Definition and Meaning of 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fontAlgn="base"/>
            <a:r>
              <a:rPr lang="en-US" dirty="0" smtClean="0"/>
              <a:t>‘</a:t>
            </a:r>
            <a:r>
              <a:rPr lang="en-US" dirty="0"/>
              <a:t>Motivation’ is the process of inspiring people in order to intensify their desire and willingness for executing their duties effectively and for co-operating to achieve the common objectives of an enterprise.</a:t>
            </a:r>
          </a:p>
          <a:p>
            <a:pPr algn="just" fontAlgn="base"/>
            <a:r>
              <a:rPr lang="en-US" dirty="0"/>
              <a:t>In other words, it means to induce, instigate, incite or prompt someone to a particular course of action for getting the results expected from him.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609600"/>
            <a:ext cx="7594374" cy="568845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/>
              <a:t>THEORIES OF MOTIVATION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Maslow's </a:t>
            </a:r>
            <a:r>
              <a:rPr lang="en-US" sz="4000" dirty="0"/>
              <a:t>hierarchy of needs</a:t>
            </a:r>
          </a:p>
          <a:p>
            <a:r>
              <a:rPr lang="en-US" sz="4000" dirty="0"/>
              <a:t>Herzberg's </a:t>
            </a:r>
            <a:r>
              <a:rPr lang="en-US" sz="4000" dirty="0" smtClean="0"/>
              <a:t>motivator-hygiene theory</a:t>
            </a:r>
          </a:p>
          <a:p>
            <a:r>
              <a:rPr lang="en-US" sz="4000" dirty="0" err="1"/>
              <a:t>M</a:t>
            </a:r>
            <a:r>
              <a:rPr lang="en-US" sz="4000" dirty="0" err="1" smtClean="0"/>
              <a:t>cGregors</a:t>
            </a:r>
            <a:r>
              <a:rPr lang="en-US" sz="4000" dirty="0" smtClean="0"/>
              <a:t>’ X and Y theory</a:t>
            </a:r>
          </a:p>
          <a:p>
            <a:r>
              <a:rPr lang="en-US" sz="4000" dirty="0" err="1" smtClean="0"/>
              <a:t>Ouchis</a:t>
            </a:r>
            <a:r>
              <a:rPr lang="en-US" sz="4000" dirty="0" smtClean="0"/>
              <a:t>’ Z theory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MASLOW ‘S THEORY OF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We each have a hierarchy of needs that </a:t>
            </a:r>
            <a:r>
              <a:rPr lang="en-US" dirty="0" smtClean="0"/>
              <a:t>ranges from </a:t>
            </a:r>
            <a:r>
              <a:rPr lang="en-US" dirty="0"/>
              <a:t>"lower" to "higher." As lower needs </a:t>
            </a:r>
            <a:r>
              <a:rPr lang="en-US" dirty="0" smtClean="0"/>
              <a:t>are fulfilled </a:t>
            </a:r>
            <a:r>
              <a:rPr lang="en-US" dirty="0"/>
              <a:t>there is a tendency for other, </a:t>
            </a:r>
            <a:r>
              <a:rPr lang="en-US" dirty="0" smtClean="0"/>
              <a:t>higher needs </a:t>
            </a:r>
            <a:r>
              <a:rPr lang="en-US" dirty="0"/>
              <a:t>to emerge.”</a:t>
            </a:r>
          </a:p>
          <a:p>
            <a:pPr algn="just"/>
            <a:r>
              <a:rPr lang="en-US" dirty="0" smtClean="0"/>
              <a:t>Maslow’s </a:t>
            </a:r>
            <a:r>
              <a:rPr lang="en-US" dirty="0"/>
              <a:t>theory maintains that a person </a:t>
            </a:r>
            <a:r>
              <a:rPr lang="en-US" dirty="0" smtClean="0"/>
              <a:t>does not </a:t>
            </a:r>
            <a:r>
              <a:rPr lang="en-US" dirty="0"/>
              <a:t>feel a higher need until the needs of </a:t>
            </a:r>
            <a:r>
              <a:rPr lang="en-US" dirty="0" smtClean="0"/>
              <a:t>the current </a:t>
            </a:r>
            <a:r>
              <a:rPr lang="en-US" dirty="0"/>
              <a:t>level have been satisfied.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wnlo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080" y="1143000"/>
            <a:ext cx="6922920" cy="518550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Physiological Motivation: </a:t>
            </a:r>
            <a:r>
              <a:rPr lang="en-US" dirty="0"/>
              <a:t>Provide ample breaks </a:t>
            </a:r>
            <a:r>
              <a:rPr lang="en-US" dirty="0" smtClean="0"/>
              <a:t>for lunch </a:t>
            </a:r>
            <a:r>
              <a:rPr lang="en-US" dirty="0"/>
              <a:t>, pay salaries that allow workers to buy </a:t>
            </a:r>
            <a:r>
              <a:rPr lang="en-US" dirty="0" smtClean="0"/>
              <a:t>life's essentials</a:t>
            </a:r>
            <a:r>
              <a:rPr lang="en-US" dirty="0"/>
              <a:t>.</a:t>
            </a:r>
          </a:p>
          <a:p>
            <a:pPr algn="just"/>
            <a:r>
              <a:rPr lang="en-US" b="1" dirty="0" smtClean="0"/>
              <a:t>Safety </a:t>
            </a:r>
            <a:r>
              <a:rPr lang="en-US" b="1" dirty="0"/>
              <a:t>Needs: </a:t>
            </a:r>
            <a:r>
              <a:rPr lang="en-US" dirty="0"/>
              <a:t>Provide a working environment </a:t>
            </a:r>
            <a:r>
              <a:rPr lang="en-US" dirty="0" smtClean="0"/>
              <a:t>which is </a:t>
            </a:r>
            <a:r>
              <a:rPr lang="en-US" dirty="0"/>
              <a:t>safe, relative job security, and freedom </a:t>
            </a:r>
            <a:r>
              <a:rPr lang="en-US" dirty="0" smtClean="0"/>
              <a:t>from threats</a:t>
            </a:r>
            <a:r>
              <a:rPr lang="en-US" dirty="0"/>
              <a:t>.</a:t>
            </a:r>
          </a:p>
          <a:p>
            <a:pPr algn="just"/>
            <a:r>
              <a:rPr lang="en-US" b="1" dirty="0" smtClean="0"/>
              <a:t>Social </a:t>
            </a:r>
            <a:r>
              <a:rPr lang="en-US" b="1" dirty="0"/>
              <a:t>Needs: </a:t>
            </a:r>
            <a:r>
              <a:rPr lang="en-US" dirty="0"/>
              <a:t>Generate a feeling </a:t>
            </a:r>
            <a:r>
              <a:rPr lang="en-US" dirty="0" smtClean="0"/>
              <a:t>of acceptance</a:t>
            </a:r>
            <a:r>
              <a:rPr lang="en-US" dirty="0"/>
              <a:t>, belonging by reinforcing </a:t>
            </a:r>
            <a:r>
              <a:rPr lang="en-US" dirty="0" smtClean="0"/>
              <a:t>team dynamics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Esteem Motivators: </a:t>
            </a:r>
            <a:r>
              <a:rPr lang="en-US" dirty="0" smtClean="0"/>
              <a:t>Recognize achievements</a:t>
            </a:r>
            <a:r>
              <a:rPr lang="en-US" dirty="0"/>
              <a:t>, assign important projects, </a:t>
            </a:r>
            <a:r>
              <a:rPr lang="en-US" dirty="0" smtClean="0"/>
              <a:t>and provide </a:t>
            </a:r>
            <a:r>
              <a:rPr lang="en-US" dirty="0"/>
              <a:t>status to make employees feel </a:t>
            </a:r>
            <a:r>
              <a:rPr lang="en-US" dirty="0" smtClean="0"/>
              <a:t>valued and </a:t>
            </a:r>
            <a:r>
              <a:rPr lang="en-US" dirty="0"/>
              <a:t>appreciated</a:t>
            </a:r>
            <a:r>
              <a:rPr lang="en-US" dirty="0" smtClean="0"/>
              <a:t>.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b="1" dirty="0" smtClean="0"/>
              <a:t>Self-Actualization</a:t>
            </a:r>
            <a:r>
              <a:rPr lang="en-US" b="1" dirty="0"/>
              <a:t>: </a:t>
            </a:r>
            <a:r>
              <a:rPr lang="en-US" dirty="0"/>
              <a:t>Offer challenging </a:t>
            </a:r>
            <a:r>
              <a:rPr lang="en-US" dirty="0" smtClean="0"/>
              <a:t>and meaningful </a:t>
            </a:r>
            <a:r>
              <a:rPr lang="en-US" dirty="0"/>
              <a:t>work assignments which </a:t>
            </a:r>
            <a:r>
              <a:rPr lang="en-US" dirty="0" smtClean="0"/>
              <a:t>enable innovation</a:t>
            </a:r>
            <a:r>
              <a:rPr lang="en-US" dirty="0"/>
              <a:t>, creativity, and progress according </a:t>
            </a:r>
            <a:r>
              <a:rPr lang="en-US" dirty="0" smtClean="0"/>
              <a:t>to long-term </a:t>
            </a:r>
            <a:r>
              <a:rPr lang="en-US" dirty="0"/>
              <a:t>goals.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LIMITATIONS AND CRITICISM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Maslow’s </a:t>
            </a:r>
            <a:r>
              <a:rPr lang="en-US" dirty="0"/>
              <a:t>hierarchy makes sense but </a:t>
            </a:r>
            <a:r>
              <a:rPr lang="en-US" dirty="0" smtClean="0"/>
              <a:t>little  evidence supports its strict hierarchy. Research has </a:t>
            </a:r>
            <a:r>
              <a:rPr lang="en-US" dirty="0"/>
              <a:t>challenged the order imposed by </a:t>
            </a:r>
            <a:r>
              <a:rPr lang="en-US" dirty="0" smtClean="0"/>
              <a:t>Maslow’s pyramid</a:t>
            </a:r>
            <a:r>
              <a:rPr lang="en-US" dirty="0"/>
              <a:t>. As an example, in some cultures, </a:t>
            </a:r>
            <a:r>
              <a:rPr lang="en-US" dirty="0" smtClean="0"/>
              <a:t>social needs </a:t>
            </a:r>
            <a:r>
              <a:rPr lang="en-US" dirty="0"/>
              <a:t>are regarded higher than any others.</a:t>
            </a:r>
          </a:p>
          <a:p>
            <a:r>
              <a:rPr lang="en-US" dirty="0" smtClean="0"/>
              <a:t>Little </a:t>
            </a:r>
            <a:r>
              <a:rPr lang="en-US" dirty="0"/>
              <a:t>evidence suggests that people </a:t>
            </a:r>
            <a:r>
              <a:rPr lang="en-US" dirty="0" smtClean="0"/>
              <a:t>satisfy exclusively </a:t>
            </a:r>
            <a:r>
              <a:rPr lang="en-US" dirty="0"/>
              <a:t>one motivating need at a time.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HERZBERG'S MOTIVATION-HYGIENE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    Frederick </a:t>
            </a:r>
            <a:r>
              <a:rPr lang="en-US" dirty="0"/>
              <a:t>Herzberg performed studies </a:t>
            </a:r>
            <a:r>
              <a:rPr lang="en-US" dirty="0" smtClean="0"/>
              <a:t>to determine </a:t>
            </a:r>
            <a:r>
              <a:rPr lang="en-US" dirty="0"/>
              <a:t>which factors in an employee's </a:t>
            </a:r>
            <a:r>
              <a:rPr lang="en-US" dirty="0" smtClean="0"/>
              <a:t>work environment </a:t>
            </a:r>
            <a:r>
              <a:rPr lang="en-US" dirty="0"/>
              <a:t>caused satisfaction </a:t>
            </a:r>
            <a:r>
              <a:rPr lang="en-US" dirty="0" smtClean="0"/>
              <a:t>or dissatisfaction</a:t>
            </a:r>
            <a:r>
              <a:rPr lang="en-US" dirty="0"/>
              <a:t>. He published his findings in </a:t>
            </a:r>
            <a:r>
              <a:rPr lang="en-US" dirty="0" smtClean="0"/>
              <a:t>the 1959 </a:t>
            </a:r>
            <a:r>
              <a:rPr lang="en-US" dirty="0"/>
              <a:t>book The Motivation to Work.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wnloa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182" y="1066800"/>
            <a:ext cx="7178218" cy="520141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APPLYING </a:t>
            </a:r>
            <a:r>
              <a:rPr lang="en-US" b="1" dirty="0" smtClean="0"/>
              <a:t>IN BUSINESS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n-US" dirty="0"/>
              <a:t>According to Herzberg: The job should have </a:t>
            </a:r>
            <a:r>
              <a:rPr lang="en-US" dirty="0" smtClean="0"/>
              <a:t>sufficient challenge </a:t>
            </a:r>
            <a:r>
              <a:rPr lang="en-US" dirty="0"/>
              <a:t>to utilize the full ability of the employee.</a:t>
            </a:r>
          </a:p>
          <a:p>
            <a:pPr algn="just"/>
            <a:r>
              <a:rPr lang="en-US" dirty="0" smtClean="0"/>
              <a:t> </a:t>
            </a:r>
            <a:r>
              <a:rPr lang="en-US" dirty="0"/>
              <a:t>Employees who demonstrate increasing levels of </a:t>
            </a:r>
            <a:r>
              <a:rPr lang="en-US" dirty="0" smtClean="0"/>
              <a:t>ability should </a:t>
            </a:r>
            <a:r>
              <a:rPr lang="en-US" dirty="0"/>
              <a:t>be given increasing levels of responsibility.</a:t>
            </a:r>
          </a:p>
          <a:p>
            <a:pPr algn="just"/>
            <a:r>
              <a:rPr lang="en-US" dirty="0" smtClean="0"/>
              <a:t> </a:t>
            </a:r>
            <a:r>
              <a:rPr lang="en-US" dirty="0"/>
              <a:t>If a job cannot be designed to use an employee's </a:t>
            </a:r>
            <a:r>
              <a:rPr lang="en-US" dirty="0" smtClean="0"/>
              <a:t>full abilities</a:t>
            </a:r>
            <a:r>
              <a:rPr lang="en-US" dirty="0"/>
              <a:t>, then the firm should consider automating </a:t>
            </a:r>
            <a:r>
              <a:rPr lang="en-US" dirty="0" smtClean="0"/>
              <a:t>the task </a:t>
            </a:r>
            <a:r>
              <a:rPr lang="en-US" dirty="0"/>
              <a:t>or replacing the employee with one who has a </a:t>
            </a:r>
            <a:r>
              <a:rPr lang="en-US" dirty="0" smtClean="0"/>
              <a:t>lower level </a:t>
            </a:r>
            <a:r>
              <a:rPr lang="en-US" dirty="0"/>
              <a:t>of skill. If a person cannot be fully utilized, then </a:t>
            </a:r>
            <a:r>
              <a:rPr lang="en-US" dirty="0" smtClean="0"/>
              <a:t>there will </a:t>
            </a:r>
            <a:r>
              <a:rPr lang="en-US" dirty="0"/>
              <a:t>be a motivation problem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LIMITATION AND CRITICISM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Critics </a:t>
            </a:r>
            <a:r>
              <a:rPr lang="en-US" dirty="0"/>
              <a:t>consider Herzberg's two factor theory </a:t>
            </a:r>
            <a:r>
              <a:rPr lang="en-US" dirty="0" smtClean="0"/>
              <a:t>to be </a:t>
            </a:r>
            <a:r>
              <a:rPr lang="en-US" dirty="0"/>
              <a:t>simplistic - what motivates me may be </a:t>
            </a:r>
            <a:r>
              <a:rPr lang="en-US" dirty="0" smtClean="0"/>
              <a:t>a </a:t>
            </a:r>
            <a:r>
              <a:rPr lang="en-US" dirty="0" err="1" smtClean="0"/>
              <a:t>dissatisfier</a:t>
            </a:r>
            <a:r>
              <a:rPr lang="en-US" dirty="0" smtClean="0"/>
              <a:t> </a:t>
            </a:r>
            <a:r>
              <a:rPr lang="en-US" dirty="0"/>
              <a:t>for someone </a:t>
            </a:r>
            <a:r>
              <a:rPr lang="en-US" dirty="0" smtClean="0"/>
              <a:t>else.</a:t>
            </a:r>
            <a:endParaRPr lang="en-US" dirty="0"/>
          </a:p>
          <a:p>
            <a:pPr algn="just"/>
            <a:r>
              <a:rPr lang="en-US" dirty="0" smtClean="0"/>
              <a:t>Its </a:t>
            </a:r>
            <a:r>
              <a:rPr lang="en-US" dirty="0"/>
              <a:t>for individuals, not as a homogeneous </a:t>
            </a:r>
            <a:r>
              <a:rPr lang="en-US" dirty="0" smtClean="0"/>
              <a:t>group with </a:t>
            </a:r>
            <a:r>
              <a:rPr lang="en-US" dirty="0"/>
              <a:t>one set of wants and </a:t>
            </a:r>
            <a:r>
              <a:rPr lang="en-US" dirty="0" smtClean="0"/>
              <a:t>needs.</a:t>
            </a:r>
            <a:endParaRPr lang="en-US" dirty="0"/>
          </a:p>
          <a:p>
            <a:pPr algn="just"/>
            <a:r>
              <a:rPr lang="en-US" dirty="0" smtClean="0"/>
              <a:t>Some </a:t>
            </a:r>
            <a:r>
              <a:rPr lang="en-US" dirty="0"/>
              <a:t>factors may be within your </a:t>
            </a:r>
            <a:r>
              <a:rPr lang="en-US" dirty="0" smtClean="0"/>
              <a:t>control, some may not.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iv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371600"/>
            <a:ext cx="7367403" cy="4445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Ouchis</a:t>
            </a:r>
            <a:r>
              <a:rPr lang="en-US" b="1" dirty="0" smtClean="0"/>
              <a:t>’ Z Theory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   William </a:t>
            </a:r>
            <a:r>
              <a:rPr lang="en-US" dirty="0" err="1"/>
              <a:t>Ouchi</a:t>
            </a:r>
            <a:r>
              <a:rPr lang="en-US" dirty="0"/>
              <a:t> developed Theory Z after making a comparative study of Japanese and American management practices. Theory Z is an integrated model of motivation. Theory Z suggests that large complex </a:t>
            </a:r>
            <a:r>
              <a:rPr lang="en-US" dirty="0" err="1"/>
              <a:t>organisations</a:t>
            </a:r>
            <a:r>
              <a:rPr lang="en-US" dirty="0"/>
              <a:t> are human systems and their effectiveness depends on the quality of humanism used. A type Z </a:t>
            </a:r>
            <a:r>
              <a:rPr lang="en-US" dirty="0" err="1"/>
              <a:t>organisation</a:t>
            </a:r>
            <a:r>
              <a:rPr lang="en-US" dirty="0"/>
              <a:t> has three major features—trust, subtlety and intimacy.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distinguishing features of Theory Z are as follows: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en-US" dirty="0" smtClean="0"/>
              <a:t>1</a:t>
            </a:r>
            <a:r>
              <a:rPr lang="en-US" dirty="0"/>
              <a:t>. Mutual </a:t>
            </a:r>
            <a:r>
              <a:rPr lang="en-US" dirty="0" smtClean="0"/>
              <a:t>Trust</a:t>
            </a:r>
            <a:endParaRPr lang="en-US" dirty="0"/>
          </a:p>
          <a:p>
            <a:pPr>
              <a:buNone/>
            </a:pPr>
            <a:r>
              <a:rPr lang="en-US" dirty="0"/>
              <a:t>2. Strong Bond between </a:t>
            </a:r>
            <a:r>
              <a:rPr lang="en-US" dirty="0" err="1"/>
              <a:t>Organisation</a:t>
            </a:r>
            <a:r>
              <a:rPr lang="en-US" dirty="0"/>
              <a:t> and </a:t>
            </a:r>
            <a:r>
              <a:rPr lang="en-US" dirty="0" smtClean="0"/>
              <a:t>Employees</a:t>
            </a:r>
            <a:endParaRPr lang="en-US" dirty="0"/>
          </a:p>
          <a:p>
            <a:pPr>
              <a:buNone/>
            </a:pPr>
            <a:r>
              <a:rPr lang="en-US" dirty="0"/>
              <a:t>3. Employee </a:t>
            </a:r>
            <a:r>
              <a:rPr lang="en-US" dirty="0" smtClean="0"/>
              <a:t>Involvement</a:t>
            </a:r>
            <a:endParaRPr lang="en-US" dirty="0"/>
          </a:p>
          <a:p>
            <a:pPr>
              <a:buNone/>
            </a:pPr>
            <a:r>
              <a:rPr lang="en-US" dirty="0"/>
              <a:t>4. Integrated </a:t>
            </a:r>
            <a:r>
              <a:rPr lang="en-US" dirty="0" err="1" smtClean="0"/>
              <a:t>Organisation</a:t>
            </a:r>
            <a:endParaRPr lang="en-US" dirty="0"/>
          </a:p>
          <a:p>
            <a:pPr>
              <a:buNone/>
            </a:pPr>
            <a:r>
              <a:rPr lang="en-US" dirty="0"/>
              <a:t>5. Coordination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Theory Z suffers from the following limitations: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merely provides job security and may fail to develop loyalty among employees</a:t>
            </a:r>
            <a:r>
              <a:rPr lang="en-US" dirty="0" smtClean="0"/>
              <a:t>.</a:t>
            </a:r>
          </a:p>
          <a:p>
            <a:r>
              <a:rPr lang="en-US" dirty="0"/>
              <a:t>Participation of employees in the decision-making process is very difficult. </a:t>
            </a:r>
            <a:endParaRPr lang="en-US" dirty="0" smtClean="0"/>
          </a:p>
          <a:p>
            <a:r>
              <a:rPr lang="en-US" dirty="0" smtClean="0"/>
              <a:t>Theory </a:t>
            </a:r>
            <a:r>
              <a:rPr lang="en-US" dirty="0"/>
              <a:t>Z suggests </a:t>
            </a:r>
            <a:r>
              <a:rPr lang="en-US" dirty="0" err="1"/>
              <a:t>organisation</a:t>
            </a:r>
            <a:r>
              <a:rPr lang="en-US" dirty="0"/>
              <a:t> without any structure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theory may not be applicable in different cultures.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50312">
            <a:off x="649243" y="2357860"/>
            <a:ext cx="8229600" cy="1509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AB057C"/>
                </a:solidFill>
              </a:rPr>
              <a:t>THANK YOU….FOR YOUR MOTIVATION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</TotalTime>
  <Words>607</Words>
  <Application>Microsoft Office PowerPoint</Application>
  <PresentationFormat>On-screen Show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Trek</vt:lpstr>
      <vt:lpstr>UNIT-2 TOPIC- motivation (B.Com. (2nd sem.)</vt:lpstr>
      <vt:lpstr>Definition and Meaning of Motivation</vt:lpstr>
      <vt:lpstr>Slide 3</vt:lpstr>
      <vt:lpstr>THEORIES OF MOTIVATION </vt:lpstr>
      <vt:lpstr>MASLOW ‘S THEORY OF MOTIVATION</vt:lpstr>
      <vt:lpstr>Slide 6</vt:lpstr>
      <vt:lpstr>Slide 7</vt:lpstr>
      <vt:lpstr>Slide 8</vt:lpstr>
      <vt:lpstr>LIMITATIONS AND CRITICISM </vt:lpstr>
      <vt:lpstr>HERZBERG'S MOTIVATION-HYGIENE THEORY</vt:lpstr>
      <vt:lpstr>Slide 11</vt:lpstr>
      <vt:lpstr>APPLYING IN BUSINESS MANAGEMENT</vt:lpstr>
      <vt:lpstr>LIMITATION AND CRITICISM </vt:lpstr>
      <vt:lpstr>Slide 14</vt:lpstr>
      <vt:lpstr>Ouchis’ Z Theory</vt:lpstr>
      <vt:lpstr>The distinguishing features of Theory Z are as follows:</vt:lpstr>
      <vt:lpstr>Theory Z suffers from the following limitations:</vt:lpstr>
      <vt:lpstr>THANK YOU….FOR YOUR MOTIVATION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THEORIES OF MOTIVATION</dc:title>
  <dc:creator>lenovo</dc:creator>
  <cp:lastModifiedBy>lenovo</cp:lastModifiedBy>
  <cp:revision>7</cp:revision>
  <dcterms:created xsi:type="dcterms:W3CDTF">2020-01-21T16:37:41Z</dcterms:created>
  <dcterms:modified xsi:type="dcterms:W3CDTF">2020-01-22T13:59:29Z</dcterms:modified>
</cp:coreProperties>
</file>